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1"/>
  </p:notesMasterIdLst>
  <p:sldIdLst>
    <p:sldId id="256" r:id="rId2"/>
    <p:sldId id="264" r:id="rId3"/>
    <p:sldId id="258" r:id="rId4"/>
    <p:sldId id="263" r:id="rId5"/>
    <p:sldId id="257" r:id="rId6"/>
    <p:sldId id="269" r:id="rId7"/>
    <p:sldId id="266" r:id="rId8"/>
    <p:sldId id="270" r:id="rId9"/>
    <p:sldId id="265" r:id="rId10"/>
    <p:sldId id="271" r:id="rId11"/>
    <p:sldId id="260" r:id="rId12"/>
    <p:sldId id="272" r:id="rId13"/>
    <p:sldId id="275" r:id="rId14"/>
    <p:sldId id="268" r:id="rId15"/>
    <p:sldId id="274" r:id="rId16"/>
    <p:sldId id="273" r:id="rId17"/>
    <p:sldId id="277" r:id="rId18"/>
    <p:sldId id="262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80928" autoAdjust="0"/>
  </p:normalViewPr>
  <p:slideViewPr>
    <p:cSldViewPr snapToGrid="0">
      <p:cViewPr varScale="1">
        <p:scale>
          <a:sx n="74" d="100"/>
          <a:sy n="74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Lavy\Documents\Schoolwork\CIS%204560\Term%20Project\data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009-4E43-B3C9-D6558534F79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009-4E43-B3C9-D6558534F79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009-4E43-B3C9-D6558534F79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009-4E43-B3C9-D6558534F79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009-4E43-B3C9-D6558534F79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6009-4E43-B3C9-D6558534F79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6009-4E43-B3C9-D6558534F79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6009-4E43-B3C9-D6558534F79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6009-4E43-B3C9-D6558534F790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6009-4E43-B3C9-D6558534F79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6009-4E43-B3C9-D6558534F790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6009-4E43-B3C9-D6558534F79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6009-4E43-B3C9-D6558534F790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6009-4E43-B3C9-D6558534F790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6009-4E43-B3C9-D6558534F790}"/>
                </c:ext>
              </c:extLst>
            </c:dLbl>
            <c:dLbl>
              <c:idx val="6"/>
              <c:layout>
                <c:manualLayout>
                  <c:x val="-1.9271319054769621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6009-4E43-B3C9-D6558534F790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6009-4E43-B3C9-D6558534F790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1-6009-4E43-B3C9-D6558534F7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Sheet1!$F$28:$F$36</c:f>
              <c:strCache>
                <c:ptCount val="9"/>
                <c:pt idx="0">
                  <c:v>Other</c:v>
                </c:pt>
                <c:pt idx="1">
                  <c:v>Robbery</c:v>
                </c:pt>
                <c:pt idx="2">
                  <c:v>Motor vehicle theft</c:v>
                </c:pt>
                <c:pt idx="3">
                  <c:v>Burglary</c:v>
                </c:pt>
                <c:pt idx="4">
                  <c:v>Assault</c:v>
                </c:pt>
                <c:pt idx="5">
                  <c:v>Narcotics</c:v>
                </c:pt>
                <c:pt idx="6">
                  <c:v>Criminal Damage</c:v>
                </c:pt>
                <c:pt idx="7">
                  <c:v>Battery</c:v>
                </c:pt>
                <c:pt idx="8">
                  <c:v>Theft</c:v>
                </c:pt>
              </c:strCache>
            </c:strRef>
          </c:cat>
          <c:val>
            <c:numRef>
              <c:f>Sheet1!$G$28:$G$36</c:f>
              <c:numCache>
                <c:formatCode>General</c:formatCode>
                <c:ptCount val="9"/>
                <c:pt idx="0">
                  <c:v>1490645</c:v>
                </c:pt>
                <c:pt idx="1">
                  <c:v>255229</c:v>
                </c:pt>
                <c:pt idx="2">
                  <c:v>313826</c:v>
                </c:pt>
                <c:pt idx="3">
                  <c:v>387539</c:v>
                </c:pt>
                <c:pt idx="4">
                  <c:v>417679</c:v>
                </c:pt>
                <c:pt idx="5">
                  <c:v>710229</c:v>
                </c:pt>
                <c:pt idx="6">
                  <c:v>770405</c:v>
                </c:pt>
                <c:pt idx="7">
                  <c:v>1230435</c:v>
                </c:pt>
                <c:pt idx="8">
                  <c:v>1415502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6009-4E43-B3C9-D6558534F790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563413726302543"/>
          <c:y val="1.4993976162815717E-2"/>
          <c:w val="0.7308884902671704"/>
          <c:h val="0.85735889973178103"/>
        </c:manualLayout>
      </c:layout>
      <c:barChart>
        <c:barDir val="bar"/>
        <c:grouping val="clustered"/>
        <c:varyColors val="0"/>
        <c:ser>
          <c:idx val="0"/>
          <c:order val="0"/>
          <c:spPr>
            <a:blipFill rotWithShape="1">
              <a:blip xmlns:r="http://schemas.openxmlformats.org/officeDocument/2006/relationships" r:embed="rId3">
                <a:duotone>
                  <a:schemeClr val="accent1">
                    <a:shade val="36000"/>
                    <a:satMod val="120000"/>
                  </a:schemeClr>
                  <a:schemeClr val="accent1">
                    <a:tint val="40000"/>
                  </a:schemeClr>
                </a:duotone>
              </a:blip>
              <a:tile tx="0" ty="0" sx="60000" sy="59000" flip="none" algn="tl"/>
            </a:blipFill>
            <a:ln>
              <a:noFill/>
            </a:ln>
            <a:effectLst>
              <a:outerShdw blurRad="50800" dist="19050" dir="5400000" algn="tl" rotWithShape="0">
                <a:srgbClr val="000000">
                  <a:alpha val="60000"/>
                </a:srgbClr>
              </a:outerShdw>
              <a:softEdge rad="12700"/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355798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112-47B6-A036-32024A7ABF9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223511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112-47B6-A036-32024A7ABF9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165382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112-47B6-A036-32024A7ABF9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Sheet4!$A$1:$A$4</c:f>
              <c:strCache>
                <c:ptCount val="4"/>
                <c:pt idx="0">
                  <c:v>$500 and Under</c:v>
                </c:pt>
                <c:pt idx="1">
                  <c:v>Over $500</c:v>
                </c:pt>
                <c:pt idx="2">
                  <c:v>From Building</c:v>
                </c:pt>
                <c:pt idx="3">
                  <c:v>Retail Theft</c:v>
                </c:pt>
              </c:strCache>
            </c:strRef>
          </c:cat>
          <c:val>
            <c:numRef>
              <c:f>Sheet4!$B$1:$B$4</c:f>
              <c:numCache>
                <c:formatCode>General</c:formatCode>
                <c:ptCount val="4"/>
                <c:pt idx="0">
                  <c:v>355801</c:v>
                </c:pt>
                <c:pt idx="1">
                  <c:v>223515</c:v>
                </c:pt>
                <c:pt idx="2">
                  <c:v>165385</c:v>
                </c:pt>
                <c:pt idx="3">
                  <c:v>145462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7A-43BE-B984-38436CED613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757092128"/>
        <c:axId val="757085568"/>
      </c:barChart>
      <c:catAx>
        <c:axId val="757092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7085568"/>
        <c:crosses val="autoZero"/>
        <c:auto val="1"/>
        <c:lblAlgn val="ctr"/>
        <c:lblOffset val="100"/>
        <c:noMultiLvlLbl val="0"/>
      </c:catAx>
      <c:valAx>
        <c:axId val="7570855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7092128"/>
        <c:crosses val="autoZero"/>
        <c:crossBetween val="between"/>
        <c:majorUnit val="10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Sheet2!$A$1:$A$24</c:f>
              <c:strCache>
                <c:ptCount val="24"/>
                <c:pt idx="0">
                  <c:v>12AM</c:v>
                </c:pt>
                <c:pt idx="1">
                  <c:v>1AM</c:v>
                </c:pt>
                <c:pt idx="2">
                  <c:v>2AM</c:v>
                </c:pt>
                <c:pt idx="3">
                  <c:v>3AM</c:v>
                </c:pt>
                <c:pt idx="4">
                  <c:v>4AM</c:v>
                </c:pt>
                <c:pt idx="5">
                  <c:v>5AM</c:v>
                </c:pt>
                <c:pt idx="6">
                  <c:v>6AM</c:v>
                </c:pt>
                <c:pt idx="7">
                  <c:v>7AM</c:v>
                </c:pt>
                <c:pt idx="8">
                  <c:v>8AM</c:v>
                </c:pt>
                <c:pt idx="9">
                  <c:v>9AM</c:v>
                </c:pt>
                <c:pt idx="10">
                  <c:v>10AM</c:v>
                </c:pt>
                <c:pt idx="11">
                  <c:v>11AM</c:v>
                </c:pt>
                <c:pt idx="12">
                  <c:v>12PM</c:v>
                </c:pt>
                <c:pt idx="13">
                  <c:v>1PM</c:v>
                </c:pt>
                <c:pt idx="14">
                  <c:v>2PM</c:v>
                </c:pt>
                <c:pt idx="15">
                  <c:v>3PM</c:v>
                </c:pt>
                <c:pt idx="16">
                  <c:v>4PM</c:v>
                </c:pt>
                <c:pt idx="17">
                  <c:v>5PM</c:v>
                </c:pt>
                <c:pt idx="18">
                  <c:v>6PM</c:v>
                </c:pt>
                <c:pt idx="19">
                  <c:v>7PM</c:v>
                </c:pt>
                <c:pt idx="20">
                  <c:v>8PM</c:v>
                </c:pt>
                <c:pt idx="21">
                  <c:v>9PM</c:v>
                </c:pt>
                <c:pt idx="22">
                  <c:v>10PM</c:v>
                </c:pt>
                <c:pt idx="23">
                  <c:v>11PM</c:v>
                </c:pt>
              </c:strCache>
            </c:strRef>
          </c:cat>
          <c:val>
            <c:numRef>
              <c:f>Sheet2!$B$1:$B$24</c:f>
              <c:numCache>
                <c:formatCode>General</c:formatCode>
                <c:ptCount val="24"/>
                <c:pt idx="0">
                  <c:v>80886</c:v>
                </c:pt>
                <c:pt idx="1">
                  <c:v>32146</c:v>
                </c:pt>
                <c:pt idx="2">
                  <c:v>25691</c:v>
                </c:pt>
                <c:pt idx="3">
                  <c:v>20510</c:v>
                </c:pt>
                <c:pt idx="4">
                  <c:v>15484</c:v>
                </c:pt>
                <c:pt idx="5">
                  <c:v>15215</c:v>
                </c:pt>
                <c:pt idx="6">
                  <c:v>21782</c:v>
                </c:pt>
                <c:pt idx="7">
                  <c:v>35217</c:v>
                </c:pt>
                <c:pt idx="8">
                  <c:v>54160</c:v>
                </c:pt>
                <c:pt idx="9">
                  <c:v>74672</c:v>
                </c:pt>
                <c:pt idx="10">
                  <c:v>65629</c:v>
                </c:pt>
                <c:pt idx="11">
                  <c:v>65042</c:v>
                </c:pt>
                <c:pt idx="12">
                  <c:v>99270</c:v>
                </c:pt>
                <c:pt idx="13">
                  <c:v>78605</c:v>
                </c:pt>
                <c:pt idx="14">
                  <c:v>82880</c:v>
                </c:pt>
                <c:pt idx="15">
                  <c:v>88334</c:v>
                </c:pt>
                <c:pt idx="16">
                  <c:v>83781</c:v>
                </c:pt>
                <c:pt idx="17">
                  <c:v>85643</c:v>
                </c:pt>
                <c:pt idx="18">
                  <c:v>84635</c:v>
                </c:pt>
                <c:pt idx="19">
                  <c:v>73839</c:v>
                </c:pt>
                <c:pt idx="20">
                  <c:v>66377</c:v>
                </c:pt>
                <c:pt idx="21">
                  <c:v>59157</c:v>
                </c:pt>
                <c:pt idx="22">
                  <c:v>60004</c:v>
                </c:pt>
                <c:pt idx="23">
                  <c:v>46543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1-4E7C-A5CA-06422F27A5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6166592"/>
        <c:axId val="646163640"/>
      </c:areaChart>
      <c:catAx>
        <c:axId val="646166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6163640"/>
        <c:crosses val="autoZero"/>
        <c:auto val="1"/>
        <c:lblAlgn val="ctr"/>
        <c:lblOffset val="100"/>
        <c:tickLblSkip val="3"/>
        <c:tickMarkSkip val="1"/>
        <c:noMultiLvlLbl val="0"/>
      </c:catAx>
      <c:valAx>
        <c:axId val="646163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61665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BDAF5D-F048-4212-B765-DDB1862DD67D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</dgm:pt>
    <dgm:pt modelId="{1C7034D6-7B2B-4823-8B50-A56B6D038F86}">
      <dgm:prSet phldrT="[Text]"/>
      <dgm:spPr/>
      <dgm:t>
        <a:bodyPr/>
        <a:lstStyle/>
        <a:p>
          <a:r>
            <a:rPr lang="en-US" dirty="0"/>
            <a:t>Download data from cityofchicago.org</a:t>
          </a:r>
        </a:p>
        <a:p>
          <a:r>
            <a:rPr lang="en-US" dirty="0"/>
            <a:t>into HDFS</a:t>
          </a:r>
        </a:p>
      </dgm:t>
    </dgm:pt>
    <dgm:pt modelId="{123F07F9-1DF2-446D-85B2-01AB6CF3037B}" type="parTrans" cxnId="{2AB91A40-8837-45F7-9153-E86C8F3342D2}">
      <dgm:prSet/>
      <dgm:spPr/>
      <dgm:t>
        <a:bodyPr/>
        <a:lstStyle/>
        <a:p>
          <a:endParaRPr lang="en-US"/>
        </a:p>
      </dgm:t>
    </dgm:pt>
    <dgm:pt modelId="{1EE56BE0-A1FB-4ADD-AD59-92F249841ACA}" type="sibTrans" cxnId="{2AB91A40-8837-45F7-9153-E86C8F3342D2}">
      <dgm:prSet/>
      <dgm:spPr>
        <a:solidFill>
          <a:schemeClr val="tx1"/>
        </a:solidFill>
        <a:ln w="508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69DDFD6-A9F5-4935-AB9F-810BE728E22F}">
      <dgm:prSet phldrT="[Text]"/>
      <dgm:spPr/>
      <dgm:t>
        <a:bodyPr/>
        <a:lstStyle/>
        <a:p>
          <a:r>
            <a:rPr lang="en-US" dirty="0"/>
            <a:t>Use Hive to create tables and perform queries on theft crimes</a:t>
          </a:r>
        </a:p>
      </dgm:t>
    </dgm:pt>
    <dgm:pt modelId="{6F435DDD-A065-4D7D-A9DB-EAD54C01F704}" type="parTrans" cxnId="{D51336D3-5EF5-45BD-9663-9D06D96587B3}">
      <dgm:prSet/>
      <dgm:spPr/>
      <dgm:t>
        <a:bodyPr/>
        <a:lstStyle/>
        <a:p>
          <a:endParaRPr lang="en-US"/>
        </a:p>
      </dgm:t>
    </dgm:pt>
    <dgm:pt modelId="{0AEFFE41-85A4-4D74-BEB4-0575317373DA}" type="sibTrans" cxnId="{D51336D3-5EF5-45BD-9663-9D06D96587B3}">
      <dgm:prSet/>
      <dgm:spPr>
        <a:solidFill>
          <a:schemeClr val="tx1"/>
        </a:solidFill>
        <a:ln w="508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19C6C2E-449A-4C34-B25A-EF25229E3710}">
      <dgm:prSet phldrT="[Text]"/>
      <dgm:spPr/>
      <dgm:t>
        <a:bodyPr/>
        <a:lstStyle/>
        <a:p>
          <a:r>
            <a:rPr lang="en-US" dirty="0"/>
            <a:t>Export findings</a:t>
          </a:r>
        </a:p>
      </dgm:t>
    </dgm:pt>
    <dgm:pt modelId="{B0315BCB-90F8-4162-93E5-8FF60681057B}" type="parTrans" cxnId="{6514DC23-7868-46A3-8891-3D802740E4CD}">
      <dgm:prSet/>
      <dgm:spPr/>
      <dgm:t>
        <a:bodyPr/>
        <a:lstStyle/>
        <a:p>
          <a:endParaRPr lang="en-US"/>
        </a:p>
      </dgm:t>
    </dgm:pt>
    <dgm:pt modelId="{4A143CEA-15AB-4398-8BF6-70A3D3691E2A}" type="sibTrans" cxnId="{6514DC23-7868-46A3-8891-3D802740E4CD}">
      <dgm:prSet/>
      <dgm:spPr>
        <a:solidFill>
          <a:schemeClr val="tx1"/>
        </a:solidFill>
        <a:ln w="508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D5AD36A-6DAE-4044-97DC-7B4A387832F5}">
      <dgm:prSet/>
      <dgm:spPr/>
      <dgm:t>
        <a:bodyPr/>
        <a:lstStyle/>
        <a:p>
          <a:r>
            <a:rPr lang="en-US" dirty="0"/>
            <a:t>Use results to create charts and graphs for analysis</a:t>
          </a:r>
        </a:p>
      </dgm:t>
    </dgm:pt>
    <dgm:pt modelId="{967304E6-50FC-4B29-A517-E703020AB5ED}" type="parTrans" cxnId="{99DC0F20-24DB-4A01-933F-B208853120F9}">
      <dgm:prSet/>
      <dgm:spPr/>
      <dgm:t>
        <a:bodyPr/>
        <a:lstStyle/>
        <a:p>
          <a:endParaRPr lang="en-US"/>
        </a:p>
      </dgm:t>
    </dgm:pt>
    <dgm:pt modelId="{7E00F643-BF0D-4C4A-B38D-FDFD5EB91BBA}" type="sibTrans" cxnId="{99DC0F20-24DB-4A01-933F-B208853120F9}">
      <dgm:prSet/>
      <dgm:spPr>
        <a:solidFill>
          <a:schemeClr val="tx1"/>
        </a:solidFill>
        <a:ln w="508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8F8D35FD-A71F-4562-B27C-16A42680E6AA}">
      <dgm:prSet/>
      <dgm:spPr/>
      <dgm:t>
        <a:bodyPr/>
        <a:lstStyle/>
        <a:p>
          <a:r>
            <a:rPr lang="en-US" dirty="0"/>
            <a:t>Perform a geospatial analysis using Fusion Tables</a:t>
          </a:r>
        </a:p>
      </dgm:t>
    </dgm:pt>
    <dgm:pt modelId="{86C160EF-5392-4AE9-9DA0-729177F0EA3F}" type="parTrans" cxnId="{C6AE3463-0508-47C2-AFFC-29AA6EA435CD}">
      <dgm:prSet/>
      <dgm:spPr/>
      <dgm:t>
        <a:bodyPr/>
        <a:lstStyle/>
        <a:p>
          <a:endParaRPr lang="en-US"/>
        </a:p>
      </dgm:t>
    </dgm:pt>
    <dgm:pt modelId="{4EBAD911-8F0D-4776-A64D-2D45FD9CAD8F}" type="sibTrans" cxnId="{C6AE3463-0508-47C2-AFFC-29AA6EA435CD}">
      <dgm:prSet/>
      <dgm:spPr/>
      <dgm:t>
        <a:bodyPr/>
        <a:lstStyle/>
        <a:p>
          <a:endParaRPr lang="en-US"/>
        </a:p>
      </dgm:t>
    </dgm:pt>
    <dgm:pt modelId="{D54F78CB-7435-400C-AB88-CA9276521578}" type="pres">
      <dgm:prSet presAssocID="{19BDAF5D-F048-4212-B765-DDB1862DD67D}" presName="Name0" presStyleCnt="0">
        <dgm:presLayoutVars>
          <dgm:dir/>
          <dgm:resizeHandles val="exact"/>
        </dgm:presLayoutVars>
      </dgm:prSet>
      <dgm:spPr/>
    </dgm:pt>
    <dgm:pt modelId="{5C2B7CBC-8154-43A3-9EF5-6ABDE42DA119}" type="pres">
      <dgm:prSet presAssocID="{1C7034D6-7B2B-4823-8B50-A56B6D038F86}" presName="node" presStyleLbl="node1" presStyleIdx="0" presStyleCnt="5">
        <dgm:presLayoutVars>
          <dgm:bulletEnabled val="1"/>
        </dgm:presLayoutVars>
      </dgm:prSet>
      <dgm:spPr/>
    </dgm:pt>
    <dgm:pt modelId="{B7AF1589-4B0D-4453-9AA4-76A8C3A4DB59}" type="pres">
      <dgm:prSet presAssocID="{1EE56BE0-A1FB-4ADD-AD59-92F249841ACA}" presName="sibTrans" presStyleLbl="sibTrans1D1" presStyleIdx="0" presStyleCnt="4"/>
      <dgm:spPr/>
    </dgm:pt>
    <dgm:pt modelId="{9BDE782A-7C4A-4AE3-A51A-4B3DA3FCC59C}" type="pres">
      <dgm:prSet presAssocID="{1EE56BE0-A1FB-4ADD-AD59-92F249841ACA}" presName="connectorText" presStyleLbl="sibTrans1D1" presStyleIdx="0" presStyleCnt="4"/>
      <dgm:spPr/>
    </dgm:pt>
    <dgm:pt modelId="{D6120653-AF09-4D5D-8054-43665A0042C9}" type="pres">
      <dgm:prSet presAssocID="{C69DDFD6-A9F5-4935-AB9F-810BE728E22F}" presName="node" presStyleLbl="node1" presStyleIdx="1" presStyleCnt="5">
        <dgm:presLayoutVars>
          <dgm:bulletEnabled val="1"/>
        </dgm:presLayoutVars>
      </dgm:prSet>
      <dgm:spPr/>
    </dgm:pt>
    <dgm:pt modelId="{39091ED5-8C35-466E-9A46-0CB918DF2C10}" type="pres">
      <dgm:prSet presAssocID="{0AEFFE41-85A4-4D74-BEB4-0575317373DA}" presName="sibTrans" presStyleLbl="sibTrans1D1" presStyleIdx="1" presStyleCnt="4"/>
      <dgm:spPr/>
    </dgm:pt>
    <dgm:pt modelId="{5E179EA7-B6B7-48ED-BACD-D7D5B629B59C}" type="pres">
      <dgm:prSet presAssocID="{0AEFFE41-85A4-4D74-BEB4-0575317373DA}" presName="connectorText" presStyleLbl="sibTrans1D1" presStyleIdx="1" presStyleCnt="4"/>
      <dgm:spPr/>
    </dgm:pt>
    <dgm:pt modelId="{AFAD683D-888F-4FB1-9B08-4EEC27686A91}" type="pres">
      <dgm:prSet presAssocID="{719C6C2E-449A-4C34-B25A-EF25229E3710}" presName="node" presStyleLbl="node1" presStyleIdx="2" presStyleCnt="5">
        <dgm:presLayoutVars>
          <dgm:bulletEnabled val="1"/>
        </dgm:presLayoutVars>
      </dgm:prSet>
      <dgm:spPr/>
    </dgm:pt>
    <dgm:pt modelId="{A142E1FD-65A1-40AF-9A1C-25E908F8057C}" type="pres">
      <dgm:prSet presAssocID="{4A143CEA-15AB-4398-8BF6-70A3D3691E2A}" presName="sibTrans" presStyleLbl="sibTrans1D1" presStyleIdx="2" presStyleCnt="4"/>
      <dgm:spPr/>
    </dgm:pt>
    <dgm:pt modelId="{1E9D1E26-B2E1-48B3-8CB8-C468D2D4384C}" type="pres">
      <dgm:prSet presAssocID="{4A143CEA-15AB-4398-8BF6-70A3D3691E2A}" presName="connectorText" presStyleLbl="sibTrans1D1" presStyleIdx="2" presStyleCnt="4"/>
      <dgm:spPr/>
    </dgm:pt>
    <dgm:pt modelId="{2D5057CC-B75C-4E0E-9061-5491B3B335D1}" type="pres">
      <dgm:prSet presAssocID="{CD5AD36A-6DAE-4044-97DC-7B4A387832F5}" presName="node" presStyleLbl="node1" presStyleIdx="3" presStyleCnt="5">
        <dgm:presLayoutVars>
          <dgm:bulletEnabled val="1"/>
        </dgm:presLayoutVars>
      </dgm:prSet>
      <dgm:spPr/>
    </dgm:pt>
    <dgm:pt modelId="{8B5A48B4-84E7-4552-99CF-A8262C17FCF1}" type="pres">
      <dgm:prSet presAssocID="{7E00F643-BF0D-4C4A-B38D-FDFD5EB91BBA}" presName="sibTrans" presStyleLbl="sibTrans1D1" presStyleIdx="3" presStyleCnt="4"/>
      <dgm:spPr/>
    </dgm:pt>
    <dgm:pt modelId="{A4E09CBB-3E31-45E3-8EBC-5723332DD975}" type="pres">
      <dgm:prSet presAssocID="{7E00F643-BF0D-4C4A-B38D-FDFD5EB91BBA}" presName="connectorText" presStyleLbl="sibTrans1D1" presStyleIdx="3" presStyleCnt="4"/>
      <dgm:spPr/>
    </dgm:pt>
    <dgm:pt modelId="{44E60C9E-207B-47AD-A07F-E6F5F3F246D8}" type="pres">
      <dgm:prSet presAssocID="{8F8D35FD-A71F-4562-B27C-16A42680E6AA}" presName="node" presStyleLbl="node1" presStyleIdx="4" presStyleCnt="5">
        <dgm:presLayoutVars>
          <dgm:bulletEnabled val="1"/>
        </dgm:presLayoutVars>
      </dgm:prSet>
      <dgm:spPr/>
    </dgm:pt>
  </dgm:ptLst>
  <dgm:cxnLst>
    <dgm:cxn modelId="{99DC0F20-24DB-4A01-933F-B208853120F9}" srcId="{19BDAF5D-F048-4212-B765-DDB1862DD67D}" destId="{CD5AD36A-6DAE-4044-97DC-7B4A387832F5}" srcOrd="3" destOrd="0" parTransId="{967304E6-50FC-4B29-A517-E703020AB5ED}" sibTransId="{7E00F643-BF0D-4C4A-B38D-FDFD5EB91BBA}"/>
    <dgm:cxn modelId="{EA932823-0385-472C-8CFA-A353B2BC7939}" type="presOf" srcId="{4A143CEA-15AB-4398-8BF6-70A3D3691E2A}" destId="{1E9D1E26-B2E1-48B3-8CB8-C468D2D4384C}" srcOrd="1" destOrd="0" presId="urn:microsoft.com/office/officeart/2005/8/layout/bProcess3"/>
    <dgm:cxn modelId="{6514DC23-7868-46A3-8891-3D802740E4CD}" srcId="{19BDAF5D-F048-4212-B765-DDB1862DD67D}" destId="{719C6C2E-449A-4C34-B25A-EF25229E3710}" srcOrd="2" destOrd="0" parTransId="{B0315BCB-90F8-4162-93E5-8FF60681057B}" sibTransId="{4A143CEA-15AB-4398-8BF6-70A3D3691E2A}"/>
    <dgm:cxn modelId="{2AB91A40-8837-45F7-9153-E86C8F3342D2}" srcId="{19BDAF5D-F048-4212-B765-DDB1862DD67D}" destId="{1C7034D6-7B2B-4823-8B50-A56B6D038F86}" srcOrd="0" destOrd="0" parTransId="{123F07F9-1DF2-446D-85B2-01AB6CF3037B}" sibTransId="{1EE56BE0-A1FB-4ADD-AD59-92F249841ACA}"/>
    <dgm:cxn modelId="{C6AE3463-0508-47C2-AFFC-29AA6EA435CD}" srcId="{19BDAF5D-F048-4212-B765-DDB1862DD67D}" destId="{8F8D35FD-A71F-4562-B27C-16A42680E6AA}" srcOrd="4" destOrd="0" parTransId="{86C160EF-5392-4AE9-9DA0-729177F0EA3F}" sibTransId="{4EBAD911-8F0D-4776-A64D-2D45FD9CAD8F}"/>
    <dgm:cxn modelId="{D4416F46-CF59-48B6-BAA4-E9F44E2502D4}" type="presOf" srcId="{1C7034D6-7B2B-4823-8B50-A56B6D038F86}" destId="{5C2B7CBC-8154-43A3-9EF5-6ABDE42DA119}" srcOrd="0" destOrd="0" presId="urn:microsoft.com/office/officeart/2005/8/layout/bProcess3"/>
    <dgm:cxn modelId="{112F3947-7988-4A23-8908-A2D6C92D6C04}" type="presOf" srcId="{8F8D35FD-A71F-4562-B27C-16A42680E6AA}" destId="{44E60C9E-207B-47AD-A07F-E6F5F3F246D8}" srcOrd="0" destOrd="0" presId="urn:microsoft.com/office/officeart/2005/8/layout/bProcess3"/>
    <dgm:cxn modelId="{BC89964A-B09B-4E56-A391-68F905DA7FFA}" type="presOf" srcId="{CD5AD36A-6DAE-4044-97DC-7B4A387832F5}" destId="{2D5057CC-B75C-4E0E-9061-5491B3B335D1}" srcOrd="0" destOrd="0" presId="urn:microsoft.com/office/officeart/2005/8/layout/bProcess3"/>
    <dgm:cxn modelId="{213E8D4E-07EF-4CF8-B715-0D05FDD7AE11}" type="presOf" srcId="{7E00F643-BF0D-4C4A-B38D-FDFD5EB91BBA}" destId="{A4E09CBB-3E31-45E3-8EBC-5723332DD975}" srcOrd="1" destOrd="0" presId="urn:microsoft.com/office/officeart/2005/8/layout/bProcess3"/>
    <dgm:cxn modelId="{58D6A54E-4598-4AEA-B2D5-1040814041F8}" type="presOf" srcId="{719C6C2E-449A-4C34-B25A-EF25229E3710}" destId="{AFAD683D-888F-4FB1-9B08-4EEC27686A91}" srcOrd="0" destOrd="0" presId="urn:microsoft.com/office/officeart/2005/8/layout/bProcess3"/>
    <dgm:cxn modelId="{37EA9354-C69E-43C9-8D79-3E0F1C7B95F2}" type="presOf" srcId="{C69DDFD6-A9F5-4935-AB9F-810BE728E22F}" destId="{D6120653-AF09-4D5D-8054-43665A0042C9}" srcOrd="0" destOrd="0" presId="urn:microsoft.com/office/officeart/2005/8/layout/bProcess3"/>
    <dgm:cxn modelId="{BEAA5AAB-BE61-421C-B172-182ED5C083C0}" type="presOf" srcId="{19BDAF5D-F048-4212-B765-DDB1862DD67D}" destId="{D54F78CB-7435-400C-AB88-CA9276521578}" srcOrd="0" destOrd="0" presId="urn:microsoft.com/office/officeart/2005/8/layout/bProcess3"/>
    <dgm:cxn modelId="{F2345DAD-8929-4AB6-A0B9-E3FEB1A09363}" type="presOf" srcId="{0AEFFE41-85A4-4D74-BEB4-0575317373DA}" destId="{5E179EA7-B6B7-48ED-BACD-D7D5B629B59C}" srcOrd="1" destOrd="0" presId="urn:microsoft.com/office/officeart/2005/8/layout/bProcess3"/>
    <dgm:cxn modelId="{6AA07CB4-74EC-4E56-ACCB-5CF9157D6FF8}" type="presOf" srcId="{4A143CEA-15AB-4398-8BF6-70A3D3691E2A}" destId="{A142E1FD-65A1-40AF-9A1C-25E908F8057C}" srcOrd="0" destOrd="0" presId="urn:microsoft.com/office/officeart/2005/8/layout/bProcess3"/>
    <dgm:cxn modelId="{AB496BBE-ECCF-4A66-9700-B9E0F1569AC7}" type="presOf" srcId="{7E00F643-BF0D-4C4A-B38D-FDFD5EB91BBA}" destId="{8B5A48B4-84E7-4552-99CF-A8262C17FCF1}" srcOrd="0" destOrd="0" presId="urn:microsoft.com/office/officeart/2005/8/layout/bProcess3"/>
    <dgm:cxn modelId="{8593E2C7-98A6-4221-8D6A-CF3E3A49AD16}" type="presOf" srcId="{1EE56BE0-A1FB-4ADD-AD59-92F249841ACA}" destId="{B7AF1589-4B0D-4453-9AA4-76A8C3A4DB59}" srcOrd="0" destOrd="0" presId="urn:microsoft.com/office/officeart/2005/8/layout/bProcess3"/>
    <dgm:cxn modelId="{D51336D3-5EF5-45BD-9663-9D06D96587B3}" srcId="{19BDAF5D-F048-4212-B765-DDB1862DD67D}" destId="{C69DDFD6-A9F5-4935-AB9F-810BE728E22F}" srcOrd="1" destOrd="0" parTransId="{6F435DDD-A065-4D7D-A9DB-EAD54C01F704}" sibTransId="{0AEFFE41-85A4-4D74-BEB4-0575317373DA}"/>
    <dgm:cxn modelId="{F154FEDA-3FF3-49E4-80EA-3B8BC4919817}" type="presOf" srcId="{0AEFFE41-85A4-4D74-BEB4-0575317373DA}" destId="{39091ED5-8C35-466E-9A46-0CB918DF2C10}" srcOrd="0" destOrd="0" presId="urn:microsoft.com/office/officeart/2005/8/layout/bProcess3"/>
    <dgm:cxn modelId="{361E37EB-A6C8-413D-8A59-C38858E6D7A8}" type="presOf" srcId="{1EE56BE0-A1FB-4ADD-AD59-92F249841ACA}" destId="{9BDE782A-7C4A-4AE3-A51A-4B3DA3FCC59C}" srcOrd="1" destOrd="0" presId="urn:microsoft.com/office/officeart/2005/8/layout/bProcess3"/>
    <dgm:cxn modelId="{09D91481-EB20-436F-BC26-E1E56FA31523}" type="presParOf" srcId="{D54F78CB-7435-400C-AB88-CA9276521578}" destId="{5C2B7CBC-8154-43A3-9EF5-6ABDE42DA119}" srcOrd="0" destOrd="0" presId="urn:microsoft.com/office/officeart/2005/8/layout/bProcess3"/>
    <dgm:cxn modelId="{D00E8919-CE2A-4EC0-8547-2FB0A2DDADDD}" type="presParOf" srcId="{D54F78CB-7435-400C-AB88-CA9276521578}" destId="{B7AF1589-4B0D-4453-9AA4-76A8C3A4DB59}" srcOrd="1" destOrd="0" presId="urn:microsoft.com/office/officeart/2005/8/layout/bProcess3"/>
    <dgm:cxn modelId="{FD3F0289-25A8-45B9-AD1F-E39182DADA72}" type="presParOf" srcId="{B7AF1589-4B0D-4453-9AA4-76A8C3A4DB59}" destId="{9BDE782A-7C4A-4AE3-A51A-4B3DA3FCC59C}" srcOrd="0" destOrd="0" presId="urn:microsoft.com/office/officeart/2005/8/layout/bProcess3"/>
    <dgm:cxn modelId="{74F6A9FF-3EBF-45FB-891D-2535A7A67597}" type="presParOf" srcId="{D54F78CB-7435-400C-AB88-CA9276521578}" destId="{D6120653-AF09-4D5D-8054-43665A0042C9}" srcOrd="2" destOrd="0" presId="urn:microsoft.com/office/officeart/2005/8/layout/bProcess3"/>
    <dgm:cxn modelId="{C5120B7F-074E-46CC-98BD-FEE876D911AF}" type="presParOf" srcId="{D54F78CB-7435-400C-AB88-CA9276521578}" destId="{39091ED5-8C35-466E-9A46-0CB918DF2C10}" srcOrd="3" destOrd="0" presId="urn:microsoft.com/office/officeart/2005/8/layout/bProcess3"/>
    <dgm:cxn modelId="{5B3E9568-8AB4-4051-A3D7-F7FBA8017913}" type="presParOf" srcId="{39091ED5-8C35-466E-9A46-0CB918DF2C10}" destId="{5E179EA7-B6B7-48ED-BACD-D7D5B629B59C}" srcOrd="0" destOrd="0" presId="urn:microsoft.com/office/officeart/2005/8/layout/bProcess3"/>
    <dgm:cxn modelId="{23FAF2D7-149C-4B8B-9556-BD8E0789D77C}" type="presParOf" srcId="{D54F78CB-7435-400C-AB88-CA9276521578}" destId="{AFAD683D-888F-4FB1-9B08-4EEC27686A91}" srcOrd="4" destOrd="0" presId="urn:microsoft.com/office/officeart/2005/8/layout/bProcess3"/>
    <dgm:cxn modelId="{AC5CE92E-EFD1-4669-80AA-726CDE74AFD9}" type="presParOf" srcId="{D54F78CB-7435-400C-AB88-CA9276521578}" destId="{A142E1FD-65A1-40AF-9A1C-25E908F8057C}" srcOrd="5" destOrd="0" presId="urn:microsoft.com/office/officeart/2005/8/layout/bProcess3"/>
    <dgm:cxn modelId="{2D254E8B-3585-4B3A-AB7F-BE6D63AAAE68}" type="presParOf" srcId="{A142E1FD-65A1-40AF-9A1C-25E908F8057C}" destId="{1E9D1E26-B2E1-48B3-8CB8-C468D2D4384C}" srcOrd="0" destOrd="0" presId="urn:microsoft.com/office/officeart/2005/8/layout/bProcess3"/>
    <dgm:cxn modelId="{72EEBC1A-44DF-4128-8775-E09D4CCF9894}" type="presParOf" srcId="{D54F78CB-7435-400C-AB88-CA9276521578}" destId="{2D5057CC-B75C-4E0E-9061-5491B3B335D1}" srcOrd="6" destOrd="0" presId="urn:microsoft.com/office/officeart/2005/8/layout/bProcess3"/>
    <dgm:cxn modelId="{0E2F6EB2-0920-4A52-9765-0ABD945795DA}" type="presParOf" srcId="{D54F78CB-7435-400C-AB88-CA9276521578}" destId="{8B5A48B4-84E7-4552-99CF-A8262C17FCF1}" srcOrd="7" destOrd="0" presId="urn:microsoft.com/office/officeart/2005/8/layout/bProcess3"/>
    <dgm:cxn modelId="{553BD3A6-4152-4EE2-AE82-E323A97A4CAD}" type="presParOf" srcId="{8B5A48B4-84E7-4552-99CF-A8262C17FCF1}" destId="{A4E09CBB-3E31-45E3-8EBC-5723332DD975}" srcOrd="0" destOrd="0" presId="urn:microsoft.com/office/officeart/2005/8/layout/bProcess3"/>
    <dgm:cxn modelId="{311781A0-8926-48B0-BCE1-4FE40C3CAE7A}" type="presParOf" srcId="{D54F78CB-7435-400C-AB88-CA9276521578}" destId="{44E60C9E-207B-47AD-A07F-E6F5F3F246D8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AF1589-4B0D-4453-9AA4-76A8C3A4DB59}">
      <dsp:nvSpPr>
        <dsp:cNvPr id="0" name=""/>
        <dsp:cNvSpPr/>
      </dsp:nvSpPr>
      <dsp:spPr>
        <a:xfrm>
          <a:off x="3219499" y="904334"/>
          <a:ext cx="6975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7598" y="45720"/>
              </a:lnTo>
            </a:path>
          </a:pathLst>
        </a:custGeom>
        <a:noFill/>
        <a:ln w="50800" cap="flat" cmpd="sng" algn="ctr">
          <a:solidFill>
            <a:schemeClr val="tx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50093" y="946413"/>
        <a:ext cx="36409" cy="7281"/>
      </dsp:txXfrm>
    </dsp:sp>
    <dsp:sp modelId="{5C2B7CBC-8154-43A3-9EF5-6ABDE42DA119}">
      <dsp:nvSpPr>
        <dsp:cNvPr id="0" name=""/>
        <dsp:cNvSpPr/>
      </dsp:nvSpPr>
      <dsp:spPr>
        <a:xfrm>
          <a:off x="55217" y="230"/>
          <a:ext cx="3166082" cy="18996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Download data from cityofchicago.org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into HDFS</a:t>
          </a:r>
        </a:p>
      </dsp:txBody>
      <dsp:txXfrm>
        <a:off x="55217" y="230"/>
        <a:ext cx="3166082" cy="1899649"/>
      </dsp:txXfrm>
    </dsp:sp>
    <dsp:sp modelId="{39091ED5-8C35-466E-9A46-0CB918DF2C10}">
      <dsp:nvSpPr>
        <dsp:cNvPr id="0" name=""/>
        <dsp:cNvSpPr/>
      </dsp:nvSpPr>
      <dsp:spPr>
        <a:xfrm>
          <a:off x="7113780" y="904334"/>
          <a:ext cx="6975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7598" y="45720"/>
              </a:lnTo>
            </a:path>
          </a:pathLst>
        </a:custGeom>
        <a:noFill/>
        <a:ln w="50800" cap="flat" cmpd="sng" algn="ctr">
          <a:solidFill>
            <a:schemeClr val="tx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444375" y="946413"/>
        <a:ext cx="36409" cy="7281"/>
      </dsp:txXfrm>
    </dsp:sp>
    <dsp:sp modelId="{D6120653-AF09-4D5D-8054-43665A0042C9}">
      <dsp:nvSpPr>
        <dsp:cNvPr id="0" name=""/>
        <dsp:cNvSpPr/>
      </dsp:nvSpPr>
      <dsp:spPr>
        <a:xfrm>
          <a:off x="3949498" y="230"/>
          <a:ext cx="3166082" cy="18996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 Hive to create tables and perform queries on theft crimes</a:t>
          </a:r>
        </a:p>
      </dsp:txBody>
      <dsp:txXfrm>
        <a:off x="3949498" y="230"/>
        <a:ext cx="3166082" cy="1899649"/>
      </dsp:txXfrm>
    </dsp:sp>
    <dsp:sp modelId="{A142E1FD-65A1-40AF-9A1C-25E908F8057C}">
      <dsp:nvSpPr>
        <dsp:cNvPr id="0" name=""/>
        <dsp:cNvSpPr/>
      </dsp:nvSpPr>
      <dsp:spPr>
        <a:xfrm>
          <a:off x="1638258" y="1898079"/>
          <a:ext cx="7788562" cy="697598"/>
        </a:xfrm>
        <a:custGeom>
          <a:avLst/>
          <a:gdLst/>
          <a:ahLst/>
          <a:cxnLst/>
          <a:rect l="0" t="0" r="0" b="0"/>
          <a:pathLst>
            <a:path>
              <a:moveTo>
                <a:pt x="7788562" y="0"/>
              </a:moveTo>
              <a:lnTo>
                <a:pt x="7788562" y="365899"/>
              </a:lnTo>
              <a:lnTo>
                <a:pt x="0" y="365899"/>
              </a:lnTo>
              <a:lnTo>
                <a:pt x="0" y="697598"/>
              </a:lnTo>
            </a:path>
          </a:pathLst>
        </a:custGeom>
        <a:noFill/>
        <a:ln w="50800" cap="flat" cmpd="sng" algn="ctr">
          <a:solidFill>
            <a:schemeClr val="tx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36976" y="2243238"/>
        <a:ext cx="391126" cy="7281"/>
      </dsp:txXfrm>
    </dsp:sp>
    <dsp:sp modelId="{AFAD683D-888F-4FB1-9B08-4EEC27686A91}">
      <dsp:nvSpPr>
        <dsp:cNvPr id="0" name=""/>
        <dsp:cNvSpPr/>
      </dsp:nvSpPr>
      <dsp:spPr>
        <a:xfrm>
          <a:off x="7843779" y="230"/>
          <a:ext cx="3166082" cy="18996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Export findings</a:t>
          </a:r>
        </a:p>
      </dsp:txBody>
      <dsp:txXfrm>
        <a:off x="7843779" y="230"/>
        <a:ext cx="3166082" cy="1899649"/>
      </dsp:txXfrm>
    </dsp:sp>
    <dsp:sp modelId="{8B5A48B4-84E7-4552-99CF-A8262C17FCF1}">
      <dsp:nvSpPr>
        <dsp:cNvPr id="0" name=""/>
        <dsp:cNvSpPr/>
      </dsp:nvSpPr>
      <dsp:spPr>
        <a:xfrm>
          <a:off x="3219499" y="3532183"/>
          <a:ext cx="6975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7598" y="45720"/>
              </a:lnTo>
            </a:path>
          </a:pathLst>
        </a:custGeom>
        <a:noFill/>
        <a:ln w="50800" cap="flat" cmpd="sng" algn="ctr">
          <a:solidFill>
            <a:schemeClr val="tx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50093" y="3574262"/>
        <a:ext cx="36409" cy="7281"/>
      </dsp:txXfrm>
    </dsp:sp>
    <dsp:sp modelId="{2D5057CC-B75C-4E0E-9061-5491B3B335D1}">
      <dsp:nvSpPr>
        <dsp:cNvPr id="0" name=""/>
        <dsp:cNvSpPr/>
      </dsp:nvSpPr>
      <dsp:spPr>
        <a:xfrm>
          <a:off x="55217" y="2628078"/>
          <a:ext cx="3166082" cy="18996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 results to create charts and graphs for analysis</a:t>
          </a:r>
        </a:p>
      </dsp:txBody>
      <dsp:txXfrm>
        <a:off x="55217" y="2628078"/>
        <a:ext cx="3166082" cy="1899649"/>
      </dsp:txXfrm>
    </dsp:sp>
    <dsp:sp modelId="{44E60C9E-207B-47AD-A07F-E6F5F3F246D8}">
      <dsp:nvSpPr>
        <dsp:cNvPr id="0" name=""/>
        <dsp:cNvSpPr/>
      </dsp:nvSpPr>
      <dsp:spPr>
        <a:xfrm>
          <a:off x="3949498" y="2628078"/>
          <a:ext cx="3166082" cy="18996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Perform a geospatial analysis using Fusion Tables</a:t>
          </a:r>
        </a:p>
      </dsp:txBody>
      <dsp:txXfrm>
        <a:off x="3949498" y="2628078"/>
        <a:ext cx="3166082" cy="1899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873C1-AD74-44DC-A04E-8C049830F272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842C3-34F9-416E-92C7-C0BA96811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18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842C3-34F9-416E-92C7-C0BA968115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27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842C3-34F9-416E-92C7-C0BA968115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93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842C3-34F9-416E-92C7-C0BA968115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87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842C3-34F9-416E-92C7-C0BA968115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8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842C3-34F9-416E-92C7-C0BA968115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51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842C3-34F9-416E-92C7-C0BA968115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43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842C3-34F9-416E-92C7-C0BA968115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56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842C3-34F9-416E-92C7-C0BA968115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09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842C3-34F9-416E-92C7-C0BA968115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17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842C3-34F9-416E-92C7-C0BA968115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0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842C3-34F9-416E-92C7-C0BA968115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93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842C3-34F9-416E-92C7-C0BA968115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12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842C3-34F9-416E-92C7-C0BA968115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38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842C3-34F9-416E-92C7-C0BA968115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51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842C3-34F9-416E-92C7-C0BA968115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96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842C3-34F9-416E-92C7-C0BA968115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69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842C3-34F9-416E-92C7-C0BA968115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52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842C3-34F9-416E-92C7-C0BA968115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11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12/6/2018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12/6/2018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12/6/2018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12/6/2018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pport.google.com/fusiontables/answer/257123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condcityzoning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nylieu833/CIS-456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cityofchicago.org/Public-Safety/Crimes-2001-to-present/ijzp-q8t2" TargetMode="Externa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86F5-4F6B-49E4-91ED-D6798517D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59" y="1432223"/>
            <a:ext cx="9952413" cy="3035808"/>
          </a:xfrm>
        </p:spPr>
        <p:txBody>
          <a:bodyPr/>
          <a:lstStyle/>
          <a:p>
            <a:r>
              <a:rPr lang="en-US" sz="7200" dirty="0"/>
              <a:t>Chicago Crime Analysis: </a:t>
            </a:r>
            <a:r>
              <a:rPr lang="en-US" sz="13800" dirty="0"/>
              <a:t>Theft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1A5940-14EE-4CFF-B645-45C529CB9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9312" y="3667869"/>
            <a:ext cx="7891272" cy="1069848"/>
          </a:xfrm>
        </p:spPr>
        <p:txBody>
          <a:bodyPr/>
          <a:lstStyle/>
          <a:p>
            <a:r>
              <a:rPr lang="en-US" dirty="0"/>
              <a:t>Kevin </a:t>
            </a:r>
            <a:r>
              <a:rPr lang="en-US" dirty="0" err="1"/>
              <a:t>Chea</a:t>
            </a:r>
            <a:r>
              <a:rPr lang="en-US" dirty="0"/>
              <a:t>, Tony Lieu</a:t>
            </a:r>
          </a:p>
        </p:txBody>
      </p:sp>
    </p:spTree>
    <p:extLst>
      <p:ext uri="{BB962C8B-B14F-4D97-AF65-F5344CB8AC3E}">
        <p14:creationId xmlns:p14="http://schemas.microsoft.com/office/powerpoint/2010/main" val="220203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7B8A-5E7D-4CB3-A186-57573A96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Creating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C1D82-0998-4964-A799-0327AD9E4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175310" cy="405079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SELECT count(</a:t>
            </a:r>
            <a:r>
              <a:rPr lang="en-US" dirty="0" err="1"/>
              <a:t>primary_type</a:t>
            </a:r>
            <a:r>
              <a:rPr lang="en-US" dirty="0"/>
              <a:t>) as theft,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date_format</a:t>
            </a:r>
            <a:r>
              <a:rPr lang="en-US" dirty="0"/>
              <a:t>(`date`, "hh:00 aa") as time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FROM cc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WHERE </a:t>
            </a:r>
            <a:r>
              <a:rPr lang="en-US" dirty="0" err="1"/>
              <a:t>primary_type</a:t>
            </a:r>
            <a:r>
              <a:rPr lang="en-US" dirty="0"/>
              <a:t> ='THEFT'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GROUP BY </a:t>
            </a:r>
            <a:r>
              <a:rPr lang="en-US" dirty="0" err="1"/>
              <a:t>date_format</a:t>
            </a:r>
            <a:r>
              <a:rPr lang="en-US" dirty="0"/>
              <a:t>(`date`, "hh:00 aa")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ORDER BY theft;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F9050-24FA-43B0-AB77-19064B7D4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098" y="1666888"/>
            <a:ext cx="3513712" cy="45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07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4A82-49DF-47AE-9CFE-6BC146CD5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Thefts by the hour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91CC43A-5C80-4FBB-AF10-052F636F65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0576770"/>
              </p:ext>
            </p:extLst>
          </p:nvPr>
        </p:nvGraphicFramePr>
        <p:xfrm>
          <a:off x="1069975" y="2120900"/>
          <a:ext cx="10058400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432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CD6A-354B-455F-A8D7-0429A06B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20950"/>
            <a:ext cx="10058400" cy="1609344"/>
          </a:xfrm>
        </p:spPr>
        <p:txBody>
          <a:bodyPr/>
          <a:lstStyle/>
          <a:p>
            <a:r>
              <a:rPr lang="en-US" u="sng" dirty="0"/>
              <a:t>January 8</a:t>
            </a:r>
            <a:r>
              <a:rPr lang="en-US" u="sng" baseline="30000" dirty="0"/>
              <a:t>th</a:t>
            </a:r>
            <a:r>
              <a:rPr lang="en-US" u="sng" dirty="0"/>
              <a:t>, 2004 time-lapse </a:t>
            </a:r>
          </a:p>
        </p:txBody>
      </p:sp>
      <p:pic>
        <p:nvPicPr>
          <p:cNvPr id="11" name="Heatmap">
            <a:hlinkClick r:id="" action="ppaction://media"/>
            <a:extLst>
              <a:ext uri="{FF2B5EF4-FFF2-40B4-BE49-F238E27FC236}">
                <a16:creationId xmlns:a16="http://schemas.microsoft.com/office/drawing/2014/main" id="{DFAF613B-7FC6-42D5-AB7C-10D7F94D45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3803" y="1546055"/>
            <a:ext cx="8385175" cy="47165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649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9F61-F1FE-4A9F-8CD0-6642698B3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872" y="0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Theft heatmap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FCDFE-8C7D-476F-990C-1C5A391B4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6872" y="1110189"/>
            <a:ext cx="10058400" cy="4050792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2001 – Present </a:t>
            </a:r>
          </a:p>
          <a:p>
            <a:pPr marL="0" indent="0" algn="ctr">
              <a:buNone/>
            </a:pPr>
            <a:r>
              <a:rPr lang="en-US" sz="2800" dirty="0"/>
              <a:t>9AM – 9PM</a:t>
            </a:r>
          </a:p>
          <a:p>
            <a:pPr marL="0" indent="0" algn="ctr">
              <a:buNone/>
            </a:pPr>
            <a:r>
              <a:rPr lang="en-US" sz="2800" dirty="0"/>
              <a:t>Generated using</a:t>
            </a:r>
            <a:br>
              <a:rPr lang="en-US" sz="2800" dirty="0"/>
            </a:br>
            <a:r>
              <a:rPr lang="en-US" sz="28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Fusion Tables</a:t>
            </a:r>
            <a:endParaRPr lang="en-US" sz="28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199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90B604AB-A483-45B9-A28E-E8B48A70A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992" y="343949"/>
            <a:ext cx="7148998" cy="5828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17511-77BE-4F96-8243-79D757CC5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139" y="1232678"/>
            <a:ext cx="10058400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Downtown Chicago,</a:t>
            </a:r>
            <a:br>
              <a:rPr lang="en-US" sz="3200" dirty="0"/>
            </a:br>
            <a:r>
              <a:rPr lang="en-US" sz="3200" dirty="0"/>
              <a:t>with each incident</a:t>
            </a:r>
            <a:br>
              <a:rPr lang="en-US" sz="3200" dirty="0"/>
            </a:br>
            <a:r>
              <a:rPr lang="en-US" sz="3200" dirty="0"/>
              <a:t>individually plotted</a:t>
            </a:r>
          </a:p>
        </p:txBody>
      </p:sp>
    </p:spTree>
    <p:extLst>
      <p:ext uri="{BB962C8B-B14F-4D97-AF65-F5344CB8AC3E}">
        <p14:creationId xmlns:p14="http://schemas.microsoft.com/office/powerpoint/2010/main" val="3287289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69850" ty="6350" sx="100000" sy="100000" flip="none" algn="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8F4A5-D9D0-4374-91C8-9759B96E0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584" y="2620172"/>
            <a:ext cx="10058400" cy="4050792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Chicago Zoning Map</a:t>
            </a:r>
            <a:br>
              <a:rPr lang="en-US" sz="2800" dirty="0"/>
            </a:br>
            <a:r>
              <a:rPr lang="en-US" dirty="0"/>
              <a:t>(as of Sept. 2017)</a:t>
            </a:r>
          </a:p>
          <a:p>
            <a:pPr marL="0" indent="0" algn="ctr">
              <a:buNone/>
            </a:pPr>
            <a:r>
              <a:rPr lang="en-US" dirty="0"/>
              <a:t>Source: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2nd City Zoning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9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EFDA47-008A-4451-A308-F6D0B7BC9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57" y="845499"/>
            <a:ext cx="5121434" cy="5367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19B4BD0-A1B6-4A64-825C-B27990D4A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89968" y="845498"/>
            <a:ext cx="5360682" cy="5367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5515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E9681-5C15-44A5-86E9-D4A0CCF9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B617C-D266-4510-8447-4116930F6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5320145"/>
            <a:ext cx="10058400" cy="1454727"/>
          </a:xfrm>
        </p:spPr>
        <p:txBody>
          <a:bodyPr>
            <a:normAutofit fontScale="62500" lnSpcReduction="20000"/>
          </a:bodyPr>
          <a:lstStyle/>
          <a:p>
            <a:r>
              <a:rPr lang="en-US" sz="4500" dirty="0"/>
              <a:t>Commercial areas experience a higher concentration of thefts</a:t>
            </a:r>
          </a:p>
          <a:p>
            <a:r>
              <a:rPr lang="en-US" sz="4500" dirty="0"/>
              <a:t>However, more thefts occur in non-commercial areas overall</a:t>
            </a:r>
          </a:p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4514449-F00A-442C-9ADB-4E4CA25B3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65" y="287204"/>
            <a:ext cx="5585980" cy="4553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7DBD9-232E-48A7-960A-A5276F572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857" y="287204"/>
            <a:ext cx="5585980" cy="4537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784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AB6FA-3F91-47F4-9FCE-8A98F38AA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82E5E-F2D4-4A12-BBB4-7557EE43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Theft is the most common type of crime in Chicago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Majority of thefts are valued under $500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Most likely to occur between the hours of 9AM and 9PM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Commercial areas see a higher concentration of incidents, but majority of thefts occur outside of commercial areas</a:t>
            </a:r>
          </a:p>
        </p:txBody>
      </p:sp>
    </p:spTree>
    <p:extLst>
      <p:ext uri="{BB962C8B-B14F-4D97-AF65-F5344CB8AC3E}">
        <p14:creationId xmlns:p14="http://schemas.microsoft.com/office/powerpoint/2010/main" val="1849478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CB37B-1C95-482C-BB94-2DAD7C73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A65CE-615A-4F6F-827F-EF27FBF78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Github</a:t>
            </a:r>
            <a:r>
              <a:rPr lang="en-US" sz="2800" dirty="0"/>
              <a:t> page for related codes and documents: </a:t>
            </a:r>
            <a:r>
              <a:rPr lang="en-US" sz="28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https://github.com/Tonylieu833/CIS-4560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20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04D2A40-6FBB-4358-92CA-F4C0C65DBE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661624" y="209694"/>
            <a:ext cx="7714286" cy="6858000"/>
          </a:xfrm>
          <a:prstGeom prst="rect">
            <a:avLst/>
          </a:prstGeom>
          <a:effectLst>
            <a:softEdge rad="11684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BF463-76A5-4247-805C-A34ACF89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864DC-B07C-44A7-A822-10CDAFD77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Objective</a:t>
            </a:r>
            <a:r>
              <a:rPr lang="en-US" sz="2800" dirty="0"/>
              <a:t>: Use Hive to break down and analyze information regarding theft-related crimes in Chicago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Attempt to answer the following: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What type of thefts are occurring?</a:t>
            </a:r>
          </a:p>
          <a:p>
            <a:pPr lvl="1"/>
            <a:r>
              <a:rPr lang="en-US" sz="2400" dirty="0"/>
              <a:t>When are they occurring?</a:t>
            </a:r>
          </a:p>
          <a:p>
            <a:pPr lvl="1"/>
            <a:r>
              <a:rPr lang="en-US" sz="2400" dirty="0"/>
              <a:t>Where are they occurring?</a:t>
            </a:r>
          </a:p>
        </p:txBody>
      </p:sp>
    </p:spTree>
    <p:extLst>
      <p:ext uri="{BB962C8B-B14F-4D97-AF65-F5344CB8AC3E}">
        <p14:creationId xmlns:p14="http://schemas.microsoft.com/office/powerpoint/2010/main" val="1286989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F2C356-2F6A-4236-9194-262B1A89BC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661624" y="209694"/>
            <a:ext cx="7714286" cy="6858000"/>
          </a:xfrm>
          <a:prstGeom prst="rect">
            <a:avLst/>
          </a:prstGeom>
          <a:effectLst>
            <a:softEdge rad="11684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5B48B3-A04B-4DF5-811B-BA4B1C884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B0143-5701-4020-B29A-99AB4F32D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407346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Data sourced from Chicago Police Department's CLEAR (Citizen Law Enforcement Analysis and Reporting) system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Consists of Chicago crime data from 2001 to present day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CSV file approximately 1.54 GB in size (uncompressed)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22 columns, 6.76 million rows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Data source: </a:t>
            </a:r>
            <a:r>
              <a:rPr lang="en-US" sz="2800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https://data.cityofchicago.org/Public-Safety/Crimes-2001-to-present/ijzp-q8t2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153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1E5817-84FE-49EB-893D-0750A55BD6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661624" y="209694"/>
            <a:ext cx="7714286" cy="6858000"/>
          </a:xfrm>
          <a:prstGeom prst="rect">
            <a:avLst/>
          </a:prstGeom>
          <a:effectLst>
            <a:softEdge rad="11684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3BDD3-BD65-4264-B4ED-212EAD1B4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Hardware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C71A0-9C2E-4638-8138-95710CC7C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2800" dirty="0"/>
              <a:t>Oracle Big Data Compute Edition: 5 nodes</a:t>
            </a:r>
          </a:p>
          <a:p>
            <a:r>
              <a:rPr lang="en-US" sz="2800" dirty="0"/>
              <a:t>OCPUs: 10</a:t>
            </a:r>
          </a:p>
          <a:p>
            <a:r>
              <a:rPr lang="en-US" sz="2800" dirty="0"/>
              <a:t>CPU Speed: </a:t>
            </a:r>
            <a:r>
              <a:rPr lang="pt-BR" sz="2800" dirty="0"/>
              <a:t>Intel(R) Xeon(R) CPU E5-2699C v4 @ 2.20GHz</a:t>
            </a:r>
            <a:endParaRPr lang="en-US" sz="2800" dirty="0"/>
          </a:p>
          <a:p>
            <a:r>
              <a:rPr lang="en-US" sz="2800" dirty="0"/>
              <a:t>Memory: 150GB</a:t>
            </a:r>
          </a:p>
          <a:p>
            <a:r>
              <a:rPr lang="en-US" sz="2800" dirty="0"/>
              <a:t>Storage: 678 GB</a:t>
            </a:r>
          </a:p>
          <a:p>
            <a:r>
              <a:rPr lang="en-US" sz="2800" dirty="0"/>
              <a:t>HDFS Capacity: 147 GB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6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3586-36A9-4C04-8218-45EA430B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4899"/>
            <a:ext cx="10058400" cy="1609344"/>
          </a:xfrm>
        </p:spPr>
        <p:txBody>
          <a:bodyPr/>
          <a:lstStyle/>
          <a:p>
            <a:r>
              <a:rPr lang="en-US" u="sng" dirty="0"/>
              <a:t>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7D49407-CEDD-49E0-BD41-1822BA6157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276714"/>
              </p:ext>
            </p:extLst>
          </p:nvPr>
        </p:nvGraphicFramePr>
        <p:xfrm>
          <a:off x="629174" y="1644243"/>
          <a:ext cx="11065079" cy="4527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062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7B8A-5E7D-4CB3-A186-57573A96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Creating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C1D82-0998-4964-A799-0327AD9E4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00" y="1668227"/>
            <a:ext cx="5026152" cy="4050792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/>
              <a:t>CREATE EXTERNAL TABLE IF NOT EXISTS </a:t>
            </a:r>
            <a:r>
              <a:rPr lang="en-US" sz="3600" dirty="0" err="1"/>
              <a:t>chicagocrimes</a:t>
            </a:r>
            <a:r>
              <a:rPr lang="en-US" sz="3600" dirty="0"/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/>
              <a:t>id BIGINT,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 err="1"/>
              <a:t>case_number</a:t>
            </a:r>
            <a:r>
              <a:rPr lang="en-US" sz="3600" dirty="0"/>
              <a:t> STRING,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/>
              <a:t>`date` STRING,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/>
              <a:t>block STRING,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 err="1"/>
              <a:t>iucr</a:t>
            </a:r>
            <a:r>
              <a:rPr lang="en-US" sz="3600" dirty="0"/>
              <a:t> STRING,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 err="1"/>
              <a:t>primary_type</a:t>
            </a:r>
            <a:r>
              <a:rPr lang="en-US" sz="3600" dirty="0"/>
              <a:t> STRING,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/>
              <a:t>description STRING,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 err="1"/>
              <a:t>location_description</a:t>
            </a:r>
            <a:r>
              <a:rPr lang="en-US" sz="3600" dirty="0"/>
              <a:t> STRING,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/>
              <a:t>arrest STRING,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/>
              <a:t>domestic STRING,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/>
              <a:t>beat STRING,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/>
              <a:t>district STRING,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/>
              <a:t>ward STRING,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 err="1"/>
              <a:t>community_area</a:t>
            </a:r>
            <a:r>
              <a:rPr lang="en-US" sz="3600" dirty="0"/>
              <a:t> INT,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 err="1"/>
              <a:t>fbi_code</a:t>
            </a:r>
            <a:r>
              <a:rPr lang="en-US" sz="3600" dirty="0"/>
              <a:t> STRING,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 err="1"/>
              <a:t>x_coordinate</a:t>
            </a:r>
            <a:r>
              <a:rPr lang="en-US" sz="3600" dirty="0"/>
              <a:t> BIGINT,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 err="1"/>
              <a:t>y_coordinate</a:t>
            </a:r>
            <a:r>
              <a:rPr lang="en-US" sz="3600" dirty="0"/>
              <a:t> BIGINT,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/>
              <a:t>year INT,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 err="1"/>
              <a:t>updated_on</a:t>
            </a:r>
            <a:r>
              <a:rPr lang="en-US" sz="3600" dirty="0"/>
              <a:t> STRING,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/>
              <a:t>latitude FLOAT,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/>
              <a:t>longitude FLOAT)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/>
              <a:t>ROW FORMAT DELIMITED FIELDS TERMINATED BY ','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/>
              <a:t>STORED AS TEXTFILE LOCATION '/user/</a:t>
            </a:r>
            <a:r>
              <a:rPr lang="en-US" sz="3600" dirty="0" err="1"/>
              <a:t>tlieu</a:t>
            </a:r>
            <a:r>
              <a:rPr lang="en-US" sz="3600" dirty="0"/>
              <a:t>/</a:t>
            </a:r>
            <a:r>
              <a:rPr lang="en-US" sz="3600" dirty="0" err="1"/>
              <a:t>ChicagoCrimes</a:t>
            </a:r>
            <a:r>
              <a:rPr lang="en-US" sz="3600" dirty="0"/>
              <a:t>’;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36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/>
              <a:t>SELECT </a:t>
            </a:r>
            <a:r>
              <a:rPr lang="en-US" sz="3600" dirty="0" err="1"/>
              <a:t>primary_type</a:t>
            </a:r>
            <a:r>
              <a:rPr lang="en-US" sz="3600" dirty="0"/>
              <a:t>, COUNT(*) AS `count`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/>
              <a:t>FROM </a:t>
            </a:r>
            <a:r>
              <a:rPr lang="en-US" sz="3600" dirty="0" err="1"/>
              <a:t>chicagocrimes</a:t>
            </a:r>
            <a:endParaRPr lang="en-US" sz="36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/>
              <a:t>GROUP BY </a:t>
            </a:r>
            <a:r>
              <a:rPr lang="en-US" sz="3600" dirty="0" err="1"/>
              <a:t>primary_type</a:t>
            </a:r>
            <a:endParaRPr lang="en-US" sz="36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600" dirty="0"/>
              <a:t>ORDER BY `count`;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12E1DE-3D68-42E4-9CDF-A79B040F9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822" y="1113057"/>
            <a:ext cx="3422356" cy="51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7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FA76B31-1A26-4021-A061-78B847BC8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056940"/>
              </p:ext>
            </p:extLst>
          </p:nvPr>
        </p:nvGraphicFramePr>
        <p:xfrm>
          <a:off x="4270043" y="1381992"/>
          <a:ext cx="7773020" cy="5251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80AC16B-336E-46D3-B809-3991C782A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8099"/>
            <a:ext cx="10058400" cy="1609344"/>
          </a:xfrm>
          <a:noFill/>
        </p:spPr>
        <p:txBody>
          <a:bodyPr/>
          <a:lstStyle/>
          <a:p>
            <a:r>
              <a:rPr lang="en-US" u="sng" dirty="0"/>
              <a:t>Crime breakdown: 2001-present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E9116-364B-4413-8AF5-5DEEFE1BC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551" y="2078892"/>
            <a:ext cx="5032248" cy="4050792"/>
          </a:xfrm>
        </p:spPr>
        <p:txBody>
          <a:bodyPr>
            <a:normAutofit/>
          </a:bodyPr>
          <a:lstStyle/>
          <a:p>
            <a:r>
              <a:rPr lang="en-US" sz="2800" dirty="0"/>
              <a:t>Theft is the most common</a:t>
            </a:r>
            <a:br>
              <a:rPr lang="en-US" sz="2800" dirty="0"/>
            </a:br>
            <a:r>
              <a:rPr lang="en-US" sz="2800" dirty="0"/>
              <a:t>type of crime in Chicago</a:t>
            </a:r>
            <a:br>
              <a:rPr lang="en-US" sz="2800" dirty="0"/>
            </a:br>
            <a:r>
              <a:rPr lang="en-US" sz="2400" dirty="0"/>
              <a:t>(1415502 records total)</a:t>
            </a:r>
          </a:p>
          <a:p>
            <a:endParaRPr lang="en-US" sz="2800" dirty="0"/>
          </a:p>
          <a:p>
            <a:r>
              <a:rPr lang="en-US" sz="2800" dirty="0"/>
              <a:t>Note: Vehicles thefts are</a:t>
            </a:r>
            <a:br>
              <a:rPr lang="en-US" sz="2800" dirty="0"/>
            </a:br>
            <a:r>
              <a:rPr lang="en-US" sz="2800" dirty="0"/>
              <a:t>categorized separately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318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7B8A-5E7D-4CB3-A186-57573A96809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u="sng" dirty="0"/>
              <a:t>Creating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C1D82-0998-4964-A799-0327AD9E4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165582" cy="405079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SELECT description, COUNT(*) AS `count`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chicagocrimes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GROUP BY description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ORDER BY `count`;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E50C0-DFFA-4116-A97E-F7C28CB6A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728" y="2269755"/>
            <a:ext cx="4177503" cy="327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2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3FE974-D344-404A-B20F-0B8538B2C2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7185843" y="561091"/>
            <a:ext cx="4628365" cy="3148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482F0A-795B-4FB7-8BDF-2D2BA93B1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45641"/>
            <a:ext cx="10058400" cy="1609344"/>
          </a:xfrm>
        </p:spPr>
        <p:txBody>
          <a:bodyPr/>
          <a:lstStyle/>
          <a:p>
            <a:r>
              <a:rPr lang="en-US" u="sng" dirty="0"/>
              <a:t>Most common thefts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68BA210-EF88-478D-86F4-BCBBC8B51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78043"/>
              </p:ext>
            </p:extLst>
          </p:nvPr>
        </p:nvGraphicFramePr>
        <p:xfrm>
          <a:off x="1105617" y="1621277"/>
          <a:ext cx="9980765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841243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4152</TotalTime>
  <Words>553</Words>
  <Application>Microsoft Office PowerPoint</Application>
  <PresentationFormat>Widescreen</PresentationFormat>
  <Paragraphs>134</Paragraphs>
  <Slides>19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Rockwell</vt:lpstr>
      <vt:lpstr>Rockwell Condensed</vt:lpstr>
      <vt:lpstr>Wingdings</vt:lpstr>
      <vt:lpstr>Wood Type</vt:lpstr>
      <vt:lpstr>Chicago Crime Analysis: Theft</vt:lpstr>
      <vt:lpstr>Overview</vt:lpstr>
      <vt:lpstr>The data</vt:lpstr>
      <vt:lpstr>Hardware specifications</vt:lpstr>
      <vt:lpstr>workflow</vt:lpstr>
      <vt:lpstr>Creating Tables</vt:lpstr>
      <vt:lpstr>Crime breakdown: 2001-present</vt:lpstr>
      <vt:lpstr>Creating Tables</vt:lpstr>
      <vt:lpstr>Most common thefts</vt:lpstr>
      <vt:lpstr>Creating Tables</vt:lpstr>
      <vt:lpstr>Thefts by the hour</vt:lpstr>
      <vt:lpstr>January 8th, 2004 time-lapse </vt:lpstr>
      <vt:lpstr>Theft heatmap</vt:lpstr>
      <vt:lpstr>PowerPoint Presentation</vt:lpstr>
      <vt:lpstr>PowerPoint Presentation</vt:lpstr>
      <vt:lpstr>PowerPoint Presentation</vt:lpstr>
      <vt:lpstr>PowerPoint Presentation</vt:lpstr>
      <vt:lpstr>summary</vt:lpstr>
      <vt:lpstr>Documentation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Crime Analysis : Theft</dc:title>
  <dc:creator>Lavy</dc:creator>
  <cp:lastModifiedBy>Lavy</cp:lastModifiedBy>
  <cp:revision>68</cp:revision>
  <dcterms:created xsi:type="dcterms:W3CDTF">2018-12-02T00:46:11Z</dcterms:created>
  <dcterms:modified xsi:type="dcterms:W3CDTF">2018-12-06T22:56:56Z</dcterms:modified>
</cp:coreProperties>
</file>